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14"/>
  </p:notesMasterIdLst>
  <p:handoutMasterIdLst>
    <p:handoutMasterId r:id="rId15"/>
  </p:handoutMasterIdLst>
  <p:sldIdLst>
    <p:sldId id="618" r:id="rId2"/>
    <p:sldId id="646" r:id="rId3"/>
    <p:sldId id="647" r:id="rId4"/>
    <p:sldId id="648" r:id="rId5"/>
    <p:sldId id="649" r:id="rId6"/>
    <p:sldId id="650" r:id="rId7"/>
    <p:sldId id="655" r:id="rId8"/>
    <p:sldId id="656" r:id="rId9"/>
    <p:sldId id="657" r:id="rId10"/>
    <p:sldId id="653" r:id="rId11"/>
    <p:sldId id="658" r:id="rId12"/>
    <p:sldId id="659" r:id="rId13"/>
  </p:sldIdLst>
  <p:sldSz cx="9906000" cy="6858000" type="A4"/>
  <p:notesSz cx="10234613" cy="71040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6050" userDrawn="1">
          <p15:clr>
            <a:srgbClr val="A4A3A4"/>
          </p15:clr>
        </p15:guide>
        <p15:guide id="3" orient="horz" pos="255" userDrawn="1">
          <p15:clr>
            <a:srgbClr val="A4A3A4"/>
          </p15:clr>
        </p15:guide>
        <p15:guide id="4" orient="horz" pos="527" userDrawn="1">
          <p15:clr>
            <a:srgbClr val="A4A3A4"/>
          </p15:clr>
        </p15:guide>
        <p15:guide id="5" pos="191" userDrawn="1">
          <p15:clr>
            <a:srgbClr val="A4A3A4"/>
          </p15:clr>
        </p15:guide>
        <p15:guide id="6" pos="356" userDrawn="1">
          <p15:clr>
            <a:srgbClr val="A4A3A4"/>
          </p15:clr>
        </p15:guide>
        <p15:guide id="7" orient="horz" pos="3997" userDrawn="1">
          <p15:clr>
            <a:srgbClr val="A4A3A4"/>
          </p15:clr>
        </p15:guide>
        <p15:guide id="9" orient="horz" pos="2160" userDrawn="1">
          <p15:clr>
            <a:srgbClr val="A4A3A4"/>
          </p15:clr>
        </p15:guide>
        <p15:guide id="10" pos="3138" userDrawn="1">
          <p15:clr>
            <a:srgbClr val="A4A3A4"/>
          </p15:clr>
        </p15:guide>
        <p15:guide id="11" orient="horz" pos="935" userDrawn="1">
          <p15:clr>
            <a:srgbClr val="A4A3A4"/>
          </p15:clr>
        </p15:guide>
        <p15:guide id="12" pos="5885" userDrawn="1">
          <p15:clr>
            <a:srgbClr val="A4A3A4"/>
          </p15:clr>
        </p15:guide>
        <p15:guide id="13" orient="horz" pos="1480" userDrawn="1">
          <p15:clr>
            <a:srgbClr val="A4A3A4"/>
          </p15:clr>
        </p15:guide>
        <p15:guide id="14" orient="horz" pos="315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横尾 健太郎" initials="横尾" lastIdx="2" clrIdx="0">
    <p:extLst>
      <p:ext uri="{19B8F6BF-5375-455C-9EA6-DF929625EA0E}">
        <p15:presenceInfo xmlns:p15="http://schemas.microsoft.com/office/powerpoint/2012/main" userId="S-1-5-21-1383482144-2384770675-3995434878-1459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F5050"/>
    <a:srgbClr val="FF9999"/>
    <a:srgbClr val="FF66CC"/>
    <a:srgbClr val="FF0066"/>
    <a:srgbClr val="FF6600"/>
    <a:srgbClr val="EA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88" autoAdjust="0"/>
    <p:restoredTop sz="95942" autoAdjust="0"/>
  </p:normalViewPr>
  <p:slideViewPr>
    <p:cSldViewPr snapToGrid="0" showGuides="1">
      <p:cViewPr varScale="1">
        <p:scale>
          <a:sx n="99" d="100"/>
          <a:sy n="99" d="100"/>
        </p:scale>
        <p:origin x="822" y="72"/>
      </p:cViewPr>
      <p:guideLst>
        <p:guide pos="6050"/>
        <p:guide orient="horz" pos="255"/>
        <p:guide orient="horz" pos="527"/>
        <p:guide pos="191"/>
        <p:guide pos="356"/>
        <p:guide orient="horz" pos="3997"/>
        <p:guide orient="horz" pos="2160"/>
        <p:guide pos="3138"/>
        <p:guide orient="horz" pos="935"/>
        <p:guide pos="5885"/>
        <p:guide orient="horz" pos="1480"/>
        <p:guide orient="horz" pos="31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notesViewPr>
    <p:cSldViewPr snapToGrid="0" showGuides="1">
      <p:cViewPr varScale="1">
        <p:scale>
          <a:sx n="62" d="100"/>
          <a:sy n="62" d="100"/>
        </p:scale>
        <p:origin x="2556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4434679" cy="356282"/>
          </a:xfrm>
          <a:prstGeom prst="rect">
            <a:avLst/>
          </a:prstGeom>
        </p:spPr>
        <p:txBody>
          <a:bodyPr vert="horz" lIns="94602" tIns="47302" rIns="94602" bIns="47302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797556" y="5"/>
            <a:ext cx="4434679" cy="356282"/>
          </a:xfrm>
          <a:prstGeom prst="rect">
            <a:avLst/>
          </a:prstGeom>
        </p:spPr>
        <p:txBody>
          <a:bodyPr vert="horz" lIns="94602" tIns="47302" rIns="94602" bIns="47302" rtlCol="0"/>
          <a:lstStyle>
            <a:lvl1pPr algn="r">
              <a:defRPr sz="1100"/>
            </a:lvl1pPr>
          </a:lstStyle>
          <a:p>
            <a:fld id="{FCC09634-595C-4580-8A33-F1669523CDFA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9" y="6747788"/>
            <a:ext cx="4434679" cy="356282"/>
          </a:xfrm>
          <a:prstGeom prst="rect">
            <a:avLst/>
          </a:prstGeom>
        </p:spPr>
        <p:txBody>
          <a:bodyPr vert="horz" lIns="94602" tIns="47302" rIns="94602" bIns="47302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797556" y="6747788"/>
            <a:ext cx="4434679" cy="356282"/>
          </a:xfrm>
          <a:prstGeom prst="rect">
            <a:avLst/>
          </a:prstGeom>
        </p:spPr>
        <p:txBody>
          <a:bodyPr vert="horz" lIns="94602" tIns="47302" rIns="94602" bIns="47302" rtlCol="0" anchor="b"/>
          <a:lstStyle>
            <a:lvl1pPr algn="r">
              <a:defRPr sz="1100"/>
            </a:lvl1pPr>
          </a:lstStyle>
          <a:p>
            <a:fld id="{CE8AE20D-5F42-47D7-BB97-339AE03F2A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6449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9" y="2"/>
            <a:ext cx="4434999" cy="356438"/>
          </a:xfrm>
          <a:prstGeom prst="rect">
            <a:avLst/>
          </a:prstGeom>
        </p:spPr>
        <p:txBody>
          <a:bodyPr vert="horz" lIns="94602" tIns="47302" rIns="94602" bIns="47302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797252" y="2"/>
            <a:ext cx="4434999" cy="356438"/>
          </a:xfrm>
          <a:prstGeom prst="rect">
            <a:avLst/>
          </a:prstGeom>
        </p:spPr>
        <p:txBody>
          <a:bodyPr vert="horz" lIns="94602" tIns="47302" rIns="94602" bIns="47302" rtlCol="0"/>
          <a:lstStyle>
            <a:lvl1pPr algn="r">
              <a:defRPr sz="1100"/>
            </a:lvl1pPr>
          </a:lstStyle>
          <a:p>
            <a:fld id="{C19AD37A-1D63-4DA2-9DB8-B2ABC5BDF53C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87725" y="889000"/>
            <a:ext cx="3459163" cy="239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02" tIns="47302" rIns="94602" bIns="4730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23464" y="3418834"/>
            <a:ext cx="8187690" cy="2797225"/>
          </a:xfrm>
          <a:prstGeom prst="rect">
            <a:avLst/>
          </a:prstGeom>
        </p:spPr>
        <p:txBody>
          <a:bodyPr vert="horz" lIns="94602" tIns="47302" rIns="94602" bIns="47302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9" y="6747631"/>
            <a:ext cx="4434999" cy="356438"/>
          </a:xfrm>
          <a:prstGeom prst="rect">
            <a:avLst/>
          </a:prstGeom>
        </p:spPr>
        <p:txBody>
          <a:bodyPr vert="horz" lIns="94602" tIns="47302" rIns="94602" bIns="47302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797252" y="6747631"/>
            <a:ext cx="4434999" cy="356438"/>
          </a:xfrm>
          <a:prstGeom prst="rect">
            <a:avLst/>
          </a:prstGeom>
        </p:spPr>
        <p:txBody>
          <a:bodyPr vert="horz" lIns="94602" tIns="47302" rIns="94602" bIns="47302" rtlCol="0" anchor="b"/>
          <a:lstStyle>
            <a:lvl1pPr algn="r">
              <a:defRPr sz="1100"/>
            </a:lvl1pPr>
          </a:lstStyle>
          <a:p>
            <a:fld id="{31CD3A25-8DDC-4305-87A3-7295C7889A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495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387725" y="889000"/>
            <a:ext cx="3459163" cy="239553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D3A25-8DDC-4305-87A3-7295C7889A1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0214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387725" y="889000"/>
            <a:ext cx="3459163" cy="239553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D3A25-8DDC-4305-87A3-7295C7889A1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653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5860-DB69-4A27-B599-B04DFC3A56DE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DDB4-20D0-40A4-800B-C0F96C0DA6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679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5860-DB69-4A27-B599-B04DFC3A56DE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DDB4-20D0-40A4-800B-C0F96C0DA68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図 6" descr="blue修正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3307"/>
            <a:ext cx="9906000" cy="51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904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5860-DB69-4A27-B599-B04DFC3A56DE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DDB4-20D0-40A4-800B-C0F96C0DA6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5632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5860-DB69-4A27-B599-B04DFC3A56DE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DDB4-20D0-40A4-800B-C0F96C0DA6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4797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5860-DB69-4A27-B599-B04DFC3A56DE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DDB4-20D0-40A4-800B-C0F96C0DA6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8420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5860-DB69-4A27-B599-B04DFC3A56DE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DDB4-20D0-40A4-800B-C0F96C0DA6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862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5860-DB69-4A27-B599-B04DFC3A56DE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DDB4-20D0-40A4-800B-C0F96C0DA6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4367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5860-DB69-4A27-B599-B04DFC3A56DE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DDB4-20D0-40A4-800B-C0F96C0DA6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139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5860-DB69-4A27-B599-B04DFC3A56DE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DDB4-20D0-40A4-800B-C0F96C0DA6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4237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5860-DB69-4A27-B599-B04DFC3A56DE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DDB4-20D0-40A4-800B-C0F96C0DA6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2286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5860-DB69-4A27-B599-B04DFC3A56DE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DDB4-20D0-40A4-800B-C0F96C0DA6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1347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blue修正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3307"/>
            <a:ext cx="9906000" cy="511629"/>
          </a:xfrm>
          <a:prstGeom prst="rect">
            <a:avLst/>
          </a:prstGeom>
        </p:spPr>
      </p:pic>
      <p:sp>
        <p:nvSpPr>
          <p:cNvPr id="24" name="スライド番号プレースホルダー 5"/>
          <p:cNvSpPr txBox="1">
            <a:spLocks/>
          </p:cNvSpPr>
          <p:nvPr userDrawn="1"/>
        </p:nvSpPr>
        <p:spPr>
          <a:xfrm>
            <a:off x="7556146" y="6592270"/>
            <a:ext cx="2311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400" kern="12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5D71D99-324F-954A-AB79-333264EAF326}" type="slidenum">
              <a:rPr lang="ja-JP" altLang="en-US" sz="1050" smtClean="0"/>
              <a:pPr/>
              <a:t>‹#›</a:t>
            </a:fld>
            <a:endParaRPr lang="ja-JP" altLang="en-US" sz="1050" dirty="0"/>
          </a:p>
        </p:txBody>
      </p:sp>
      <p:pic>
        <p:nvPicPr>
          <p:cNvPr id="8" name="図 3" descr="BEKOBE.jpg"/>
          <p:cNvPicPr>
            <a:picLocks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734" t="39758" r="23562" b="39461"/>
          <a:stretch/>
        </p:blipFill>
        <p:spPr bwMode="auto">
          <a:xfrm flipV="1">
            <a:off x="8480044" y="94351"/>
            <a:ext cx="1345500" cy="48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91266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05860-DB69-4A27-B599-B04DFC3A56DE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2DDB4-20D0-40A4-800B-C0F96C0DA6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9695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hyperlink" Target="https://compass.graffer.jp/handbook-city-kobe/landin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/>
          <p:cNvSpPr txBox="1"/>
          <p:nvPr/>
        </p:nvSpPr>
        <p:spPr>
          <a:xfrm>
            <a:off x="400251" y="2705897"/>
            <a:ext cx="9144000" cy="759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lnSpc>
                <a:spcPts val="5625"/>
              </a:lnSpc>
              <a:defRPr/>
            </a:pPr>
            <a:r>
              <a:rPr lang="ja-JP" altLang="en-US" sz="3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神戸市版 お悩み</a:t>
            </a:r>
            <a:r>
              <a:rPr lang="ja-JP" altLang="en-US" sz="3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ハンドブック</a:t>
            </a:r>
            <a:r>
              <a:rPr lang="ja-JP" altLang="en-US" sz="3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の</a:t>
            </a:r>
            <a:r>
              <a:rPr lang="ja-JP" altLang="en-US" sz="3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操作説明</a:t>
            </a:r>
            <a:endParaRPr lang="en-US" altLang="ja-JP" sz="3600" b="1" dirty="0">
              <a:solidFill>
                <a:prstClr val="black">
                  <a:lumMod val="75000"/>
                  <a:lumOff val="25000"/>
                </a:prst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06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テキスト ボックス 28"/>
          <p:cNvSpPr txBox="1"/>
          <p:nvPr/>
        </p:nvSpPr>
        <p:spPr>
          <a:xfrm>
            <a:off x="80767" y="351144"/>
            <a:ext cx="83690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>
                <a:srgbClr val="000000"/>
              </a:buClr>
              <a:buSzPct val="25000"/>
              <a:defRPr/>
            </a:pPr>
            <a:r>
              <a:rPr lang="ja-JP" alt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神戸市版 お悩みハンドブックでできること</a:t>
            </a:r>
            <a:endParaRPr lang="en-US" altLang="ja-JP" sz="3300" b="1" dirty="0">
              <a:solidFill>
                <a:schemeClr val="tx1">
                  <a:lumMod val="75000"/>
                  <a:lumOff val="25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195268" y="1640594"/>
            <a:ext cx="9954375" cy="3806207"/>
            <a:chOff x="195268" y="1640594"/>
            <a:chExt cx="9954375" cy="3806207"/>
          </a:xfrm>
        </p:grpSpPr>
        <p:grpSp>
          <p:nvGrpSpPr>
            <p:cNvPr id="31" name="グループ化 30"/>
            <p:cNvGrpSpPr/>
            <p:nvPr/>
          </p:nvGrpSpPr>
          <p:grpSpPr>
            <a:xfrm>
              <a:off x="365509" y="2056092"/>
              <a:ext cx="9121910" cy="2058708"/>
              <a:chOff x="365508" y="1803173"/>
              <a:chExt cx="9121910" cy="2058708"/>
            </a:xfrm>
          </p:grpSpPr>
          <p:pic>
            <p:nvPicPr>
              <p:cNvPr id="3" name="図 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5508" y="1803173"/>
                <a:ext cx="2851005" cy="2058708"/>
              </a:xfrm>
              <a:prstGeom prst="rect">
                <a:avLst/>
              </a:prstGeom>
            </p:spPr>
          </p:pic>
          <p:pic>
            <p:nvPicPr>
              <p:cNvPr id="7" name="図 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94903" y="1842085"/>
                <a:ext cx="2776713" cy="2010068"/>
              </a:xfrm>
              <a:prstGeom prst="rect">
                <a:avLst/>
              </a:prstGeom>
            </p:spPr>
          </p:pic>
          <p:pic>
            <p:nvPicPr>
              <p:cNvPr id="30" name="図 2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50006" y="1842085"/>
                <a:ext cx="2737412" cy="1944311"/>
              </a:xfrm>
              <a:prstGeom prst="rect">
                <a:avLst/>
              </a:prstGeom>
            </p:spPr>
          </p:pic>
        </p:grpSp>
        <p:sp>
          <p:nvSpPr>
            <p:cNvPr id="32" name="正方形/長方形 31"/>
            <p:cNvSpPr/>
            <p:nvPr/>
          </p:nvSpPr>
          <p:spPr>
            <a:xfrm>
              <a:off x="195268" y="1640594"/>
              <a:ext cx="3399636" cy="415498"/>
            </a:xfrm>
            <a:prstGeom prst="rect">
              <a:avLst/>
            </a:prstGeom>
            <a:ln w="31750">
              <a:noFill/>
              <a:prstDash val="sysDash"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ja-JP" altLang="en-US" sz="2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游ゴシック" panose="020B0400000000000000" pitchFamily="50" charset="-128"/>
                </a:rPr>
                <a:t>①悩みに気づき・整理する</a:t>
              </a:r>
              <a:endParaRPr lang="en-US" altLang="ja-JP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endParaRPr>
            </a:p>
          </p:txBody>
        </p:sp>
        <p:sp>
          <p:nvSpPr>
            <p:cNvPr id="33" name="正方形/長方形 32"/>
            <p:cNvSpPr/>
            <p:nvPr/>
          </p:nvSpPr>
          <p:spPr>
            <a:xfrm>
              <a:off x="3522942" y="1640594"/>
              <a:ext cx="3399636" cy="415498"/>
            </a:xfrm>
            <a:prstGeom prst="rect">
              <a:avLst/>
            </a:prstGeom>
            <a:ln w="31750">
              <a:noFill/>
              <a:prstDash val="sysDash"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ja-JP" altLang="en-US" sz="2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游ゴシック" panose="020B0400000000000000" pitchFamily="50" charset="-128"/>
                </a:rPr>
                <a:t>②支援制度を確認できる</a:t>
              </a:r>
              <a:endParaRPr lang="en-US" altLang="ja-JP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endParaRPr>
            </a:p>
          </p:txBody>
        </p:sp>
        <p:sp>
          <p:nvSpPr>
            <p:cNvPr id="34" name="正方形/長方形 33"/>
            <p:cNvSpPr/>
            <p:nvPr/>
          </p:nvSpPr>
          <p:spPr>
            <a:xfrm>
              <a:off x="6750007" y="1640594"/>
              <a:ext cx="3399636" cy="415498"/>
            </a:xfrm>
            <a:prstGeom prst="rect">
              <a:avLst/>
            </a:prstGeom>
            <a:ln w="31750">
              <a:noFill/>
              <a:prstDash val="sysDash"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ja-JP" altLang="en-US" sz="2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游ゴシック" panose="020B0400000000000000" pitchFamily="50" charset="-128"/>
                </a:rPr>
                <a:t>③相談の準備ができる</a:t>
              </a:r>
              <a:endParaRPr lang="en-US" altLang="ja-JP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endParaRPr>
            </a:p>
          </p:txBody>
        </p:sp>
        <p:sp>
          <p:nvSpPr>
            <p:cNvPr id="35" name="正方形/長方形 34"/>
            <p:cNvSpPr/>
            <p:nvPr/>
          </p:nvSpPr>
          <p:spPr>
            <a:xfrm>
              <a:off x="365509" y="4343485"/>
              <a:ext cx="3399636" cy="861774"/>
            </a:xfrm>
            <a:prstGeom prst="rect">
              <a:avLst/>
            </a:prstGeom>
            <a:ln w="31750">
              <a:noFill/>
              <a:prstDash val="sysDash"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ja-JP" altLang="en-US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游ゴシック" panose="020B0400000000000000" pitchFamily="50" charset="-128"/>
                </a:rPr>
                <a:t>表示される質問に答えていく</a:t>
              </a:r>
              <a:endParaRPr lang="en-US" altLang="ja-JP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endParaRPr>
            </a:p>
            <a:p>
              <a:pPr lvl="0">
                <a:defRPr/>
              </a:pPr>
              <a:r>
                <a:rPr lang="ja-JP" altLang="en-US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游ゴシック" panose="020B0400000000000000" pitchFamily="50" charset="-128"/>
                </a:rPr>
                <a:t>ことで</a:t>
              </a:r>
              <a:r>
                <a:rPr lang="ja-JP" altLang="en-US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游ゴシック" panose="020B0400000000000000" pitchFamily="50" charset="-128"/>
                </a:rPr>
                <a:t>、悩みの気づき・整理</a:t>
              </a:r>
              <a:endParaRPr lang="en-US" altLang="ja-JP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endParaRPr>
            </a:p>
            <a:p>
              <a:pPr lvl="0">
                <a:defRPr/>
              </a:pPr>
              <a:r>
                <a:rPr lang="ja-JP" altLang="en-US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游ゴシック" panose="020B0400000000000000" pitchFamily="50" charset="-128"/>
                </a:rPr>
                <a:t>をサポートします</a:t>
              </a:r>
              <a:endParaRPr lang="en-US" altLang="ja-JP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endParaRPr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3594904" y="4366454"/>
              <a:ext cx="2848675" cy="1077218"/>
            </a:xfrm>
            <a:prstGeom prst="rect">
              <a:avLst/>
            </a:prstGeom>
            <a:ln w="31750">
              <a:noFill/>
              <a:prstDash val="sysDash"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ja-JP" altLang="en-US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游ゴシック" panose="020B0400000000000000" pitchFamily="50" charset="-128"/>
                </a:rPr>
                <a:t>個人や世帯の状況を選択して</a:t>
              </a:r>
              <a:endParaRPr lang="en-US" altLang="ja-JP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endParaRPr>
            </a:p>
            <a:p>
              <a:pPr lvl="0">
                <a:defRPr/>
              </a:pPr>
              <a:r>
                <a:rPr lang="ja-JP" altLang="en-US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游ゴシック" panose="020B0400000000000000" pitchFamily="50" charset="-128"/>
                </a:rPr>
                <a:t>いくこと</a:t>
              </a:r>
              <a:r>
                <a:rPr lang="ja-JP" altLang="en-US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游ゴシック" panose="020B0400000000000000" pitchFamily="50" charset="-128"/>
                </a:rPr>
                <a:t>で</a:t>
              </a:r>
              <a:r>
                <a:rPr lang="ja-JP" altLang="en-US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游ゴシック" panose="020B0400000000000000" pitchFamily="50" charset="-128"/>
                </a:rPr>
                <a:t>、お悩みに合った</a:t>
              </a:r>
              <a:endParaRPr lang="en-US" altLang="ja-JP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endParaRPr>
            </a:p>
            <a:p>
              <a:pPr lvl="0">
                <a:defRPr/>
              </a:pPr>
              <a:r>
                <a:rPr lang="ja-JP" altLang="en-US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游ゴシック" panose="020B0400000000000000" pitchFamily="50" charset="-128"/>
                </a:rPr>
                <a:t>支援制度・窓口を確認で</a:t>
              </a:r>
              <a:r>
                <a:rPr lang="ja-JP" altLang="en-US" sz="1600" b="1" dirty="0" err="1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游ゴシック" panose="020B0400000000000000" pitchFamily="50" charset="-128"/>
                </a:rPr>
                <a:t>きま</a:t>
              </a:r>
              <a:endParaRPr lang="en-US" altLang="ja-JP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endParaRPr>
            </a:p>
            <a:p>
              <a:pPr lvl="0">
                <a:defRPr/>
              </a:pPr>
              <a:r>
                <a:rPr lang="ja-JP" altLang="en-US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游ゴシック" panose="020B0400000000000000" pitchFamily="50" charset="-128"/>
                </a:rPr>
                <a:t>す</a:t>
              </a:r>
              <a:endParaRPr lang="en-US" altLang="ja-JP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endParaRPr>
            </a:p>
          </p:txBody>
        </p:sp>
        <p:sp>
          <p:nvSpPr>
            <p:cNvPr id="37" name="正方形/長方形 36"/>
            <p:cNvSpPr/>
            <p:nvPr/>
          </p:nvSpPr>
          <p:spPr>
            <a:xfrm>
              <a:off x="6809001" y="4369583"/>
              <a:ext cx="2807044" cy="1077218"/>
            </a:xfrm>
            <a:prstGeom prst="rect">
              <a:avLst/>
            </a:prstGeom>
            <a:ln w="31750">
              <a:noFill/>
              <a:prstDash val="sysDash"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ja-JP" altLang="en-US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游ゴシック" panose="020B0400000000000000" pitchFamily="50" charset="-128"/>
                </a:rPr>
                <a:t>神戸市内の窓口を確認したり、気になる支援をメモしておくことで、実際の相談の前準備ができます</a:t>
              </a:r>
              <a:endParaRPr lang="en-US" altLang="ja-JP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61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78613" y="246029"/>
            <a:ext cx="807398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>
                <a:srgbClr val="000000"/>
              </a:buClr>
              <a:buSzPct val="25000"/>
              <a:defRPr/>
            </a:pPr>
            <a:r>
              <a:rPr lang="ja-JP" alt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ご利用の</a:t>
            </a:r>
            <a:r>
              <a:rPr lang="ja-JP" alt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流れ①</a:t>
            </a:r>
            <a:endParaRPr lang="en-US" altLang="ja-JP" sz="3300" b="1" dirty="0">
              <a:solidFill>
                <a:schemeClr val="tx1">
                  <a:lumMod val="75000"/>
                  <a:lumOff val="25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1156270" y="2403967"/>
            <a:ext cx="3022816" cy="2030629"/>
            <a:chOff x="1156270" y="2403967"/>
            <a:chExt cx="3022816" cy="2030629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6270" y="2403967"/>
              <a:ext cx="1496702" cy="1496702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19116" y="2981087"/>
              <a:ext cx="1059970" cy="1453509"/>
            </a:xfrm>
            <a:prstGeom prst="rect">
              <a:avLst/>
            </a:prstGeom>
          </p:spPr>
        </p:pic>
      </p:grpSp>
      <p:sp>
        <p:nvSpPr>
          <p:cNvPr id="5" name="正方形/長方形 4"/>
          <p:cNvSpPr/>
          <p:nvPr/>
        </p:nvSpPr>
        <p:spPr>
          <a:xfrm>
            <a:off x="78613" y="1265194"/>
            <a:ext cx="6726750" cy="1138773"/>
          </a:xfrm>
          <a:prstGeom prst="rect">
            <a:avLst/>
          </a:prstGeom>
          <a:ln w="31750">
            <a:noFill/>
            <a:prstDash val="sys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①下記の</a:t>
            </a:r>
            <a:r>
              <a:rPr lang="en-US" altLang="ja-JP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URL</a:t>
            </a: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または、</a:t>
            </a:r>
            <a:r>
              <a:rPr lang="en-US" altLang="ja-JP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QR</a:t>
            </a: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コードより</a:t>
            </a:r>
            <a:r>
              <a:rPr lang="en-US" altLang="ja-JP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WEB</a:t>
            </a: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サイトにアクセスします。</a:t>
            </a:r>
            <a:endParaRPr lang="en-US" altLang="ja-JP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游ゴシック" panose="020B0400000000000000" pitchFamily="50" charset="-128"/>
            </a:endParaRPr>
          </a:p>
          <a:p>
            <a:pPr lvl="0">
              <a:defRPr/>
            </a:pPr>
            <a:r>
              <a:rPr lang="ja-JP" alt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　 </a:t>
            </a:r>
            <a:r>
              <a:rPr lang="en-US" altLang="ja-JP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URL</a:t>
            </a: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：</a:t>
            </a:r>
            <a:r>
              <a:rPr lang="en-US" altLang="ja-JP" u="sng" dirty="0">
                <a:hlinkClick r:id="rId4"/>
              </a:rPr>
              <a:t>https://</a:t>
            </a:r>
            <a:r>
              <a:rPr lang="en-US" altLang="ja-JP" u="sng" dirty="0" smtClean="0">
                <a:hlinkClick r:id="rId4"/>
              </a:rPr>
              <a:t>compass.graffer.jp/handbook-city-kobe/landing</a:t>
            </a:r>
            <a:endParaRPr lang="en-US" altLang="ja-JP" u="sng" dirty="0" smtClean="0"/>
          </a:p>
          <a:p>
            <a:pPr lvl="0">
              <a:defRPr/>
            </a:pPr>
            <a:endParaRPr lang="en-US" altLang="ja-JP" u="sng" dirty="0" smtClean="0"/>
          </a:p>
          <a:p>
            <a:pPr lvl="0">
              <a:defRPr/>
            </a:pPr>
            <a:r>
              <a:rPr lang="ja-JP" alt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　 </a:t>
            </a:r>
            <a:r>
              <a:rPr lang="en-US" altLang="ja-JP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QR</a:t>
            </a: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コード</a:t>
            </a:r>
            <a:endParaRPr lang="en-US" altLang="ja-JP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游ゴシック" panose="020B0400000000000000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78613" y="4906709"/>
            <a:ext cx="6238491" cy="584775"/>
          </a:xfrm>
          <a:prstGeom prst="rect">
            <a:avLst/>
          </a:prstGeom>
          <a:ln w="31750">
            <a:noFill/>
            <a:prstDash val="sys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①チラシをお持ちの方は、チラシの</a:t>
            </a:r>
            <a:r>
              <a:rPr lang="en-US" altLang="ja-JP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QR</a:t>
            </a: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コードからも</a:t>
            </a:r>
            <a:r>
              <a:rPr lang="en-US" altLang="ja-JP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WEB</a:t>
            </a:r>
            <a:r>
              <a:rPr lang="ja-JP" alt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サイト</a:t>
            </a: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に　</a:t>
            </a:r>
            <a:endParaRPr lang="en-US" altLang="ja-JP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游ゴシック" panose="020B0400000000000000" pitchFamily="50" charset="-128"/>
            </a:endParaRPr>
          </a:p>
          <a:p>
            <a:pPr lvl="0">
              <a:defRPr/>
            </a:pPr>
            <a:r>
              <a:rPr lang="ja-JP" alt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　</a:t>
            </a: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アクセスできます。</a:t>
            </a:r>
            <a:endParaRPr lang="en-US" altLang="ja-JP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游ゴシック" panose="020B0400000000000000" pitchFamily="50" charset="-128"/>
            </a:endParaRPr>
          </a:p>
        </p:txBody>
      </p:sp>
      <p:grpSp>
        <p:nvGrpSpPr>
          <p:cNvPr id="11" name="グループ化 10"/>
          <p:cNvGrpSpPr/>
          <p:nvPr/>
        </p:nvGrpSpPr>
        <p:grpSpPr>
          <a:xfrm>
            <a:off x="6603706" y="1834580"/>
            <a:ext cx="3261350" cy="4552717"/>
            <a:chOff x="6644650" y="2094941"/>
            <a:chExt cx="3261350" cy="4552717"/>
          </a:xfrm>
        </p:grpSpPr>
        <p:grpSp>
          <p:nvGrpSpPr>
            <p:cNvPr id="6" name="グループ化 5"/>
            <p:cNvGrpSpPr/>
            <p:nvPr/>
          </p:nvGrpSpPr>
          <p:grpSpPr>
            <a:xfrm>
              <a:off x="6652932" y="2276126"/>
              <a:ext cx="3090919" cy="4371532"/>
              <a:chOff x="6527800" y="1978469"/>
              <a:chExt cx="3090919" cy="4371532"/>
            </a:xfrm>
          </p:grpSpPr>
          <p:pic>
            <p:nvPicPr>
              <p:cNvPr id="8" name="図 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27800" y="1978469"/>
                <a:ext cx="3090919" cy="4371532"/>
              </a:xfrm>
              <a:prstGeom prst="rect">
                <a:avLst/>
              </a:prstGeom>
            </p:spPr>
          </p:pic>
          <p:sp>
            <p:nvSpPr>
              <p:cNvPr id="9" name="正方形/長方形 8"/>
              <p:cNvSpPr/>
              <p:nvPr/>
            </p:nvSpPr>
            <p:spPr>
              <a:xfrm>
                <a:off x="8966200" y="5738497"/>
                <a:ext cx="652519" cy="611504"/>
              </a:xfrm>
              <a:prstGeom prst="rect">
                <a:avLst/>
              </a:prstGeom>
              <a:noFill/>
              <a:ln w="317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0" name="正方形/長方形 9"/>
            <p:cNvSpPr/>
            <p:nvPr/>
          </p:nvSpPr>
          <p:spPr>
            <a:xfrm>
              <a:off x="6644650" y="2094941"/>
              <a:ext cx="3261350" cy="307777"/>
            </a:xfrm>
            <a:prstGeom prst="rect">
              <a:avLst/>
            </a:prstGeom>
            <a:ln w="31750">
              <a:noFill/>
              <a:prstDash val="sysDash"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ja-JP" altLang="en-US" sz="14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游ゴシック" panose="020B0400000000000000" pitchFamily="50" charset="-128"/>
                </a:rPr>
                <a:t>神戸市版 お悩みハンドブック チラシ</a:t>
              </a:r>
              <a:endParaRPr lang="en-US" altLang="ja-JP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677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/>
          <p:cNvGrpSpPr/>
          <p:nvPr/>
        </p:nvGrpSpPr>
        <p:grpSpPr>
          <a:xfrm>
            <a:off x="738505" y="2000861"/>
            <a:ext cx="3792552" cy="4481826"/>
            <a:chOff x="592048" y="1420759"/>
            <a:chExt cx="3474985" cy="4217552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2048" y="1420759"/>
              <a:ext cx="3474985" cy="4217552"/>
            </a:xfrm>
            <a:prstGeom prst="rect">
              <a:avLst/>
            </a:prstGeom>
          </p:spPr>
        </p:pic>
        <p:sp>
          <p:nvSpPr>
            <p:cNvPr id="4" name="正方形/長方形 3"/>
            <p:cNvSpPr/>
            <p:nvPr/>
          </p:nvSpPr>
          <p:spPr>
            <a:xfrm>
              <a:off x="592048" y="5022376"/>
              <a:ext cx="3338507" cy="477672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" name="正方形/長方形 4"/>
          <p:cNvSpPr/>
          <p:nvPr/>
        </p:nvSpPr>
        <p:spPr>
          <a:xfrm>
            <a:off x="247920" y="1383785"/>
            <a:ext cx="9151720" cy="338554"/>
          </a:xfrm>
          <a:prstGeom prst="rect">
            <a:avLst/>
          </a:prstGeom>
          <a:ln w="31750">
            <a:noFill/>
            <a:prstDash val="sys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②トップページの「スタート」ボタン、次ページの「回答を開始する」ボタンをクリックします。</a:t>
            </a:r>
            <a:endParaRPr lang="en-US" altLang="ja-JP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游ゴシック" panose="020B0400000000000000" pitchFamily="50" charset="-128"/>
            </a:endParaRPr>
          </a:p>
        </p:txBody>
      </p:sp>
      <p:grpSp>
        <p:nvGrpSpPr>
          <p:cNvPr id="11" name="グループ化 10"/>
          <p:cNvGrpSpPr/>
          <p:nvPr/>
        </p:nvGrpSpPr>
        <p:grpSpPr>
          <a:xfrm>
            <a:off x="5620961" y="2000861"/>
            <a:ext cx="3778679" cy="4331700"/>
            <a:chOff x="5269639" y="2031529"/>
            <a:chExt cx="3474177" cy="408830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5269639" y="2031529"/>
              <a:ext cx="3474177" cy="4088308"/>
              <a:chOff x="5269639" y="2031529"/>
              <a:chExt cx="3474177" cy="4088308"/>
            </a:xfrm>
          </p:grpSpPr>
          <p:pic>
            <p:nvPicPr>
              <p:cNvPr id="7" name="図 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69639" y="2031529"/>
                <a:ext cx="3474177" cy="3809786"/>
              </a:xfrm>
              <a:prstGeom prst="rect">
                <a:avLst/>
              </a:prstGeom>
            </p:spPr>
          </p:pic>
          <p:sp>
            <p:nvSpPr>
              <p:cNvPr id="9" name="正方形/長方形 8"/>
              <p:cNvSpPr/>
              <p:nvPr/>
            </p:nvSpPr>
            <p:spPr>
              <a:xfrm>
                <a:off x="5269639" y="5642165"/>
                <a:ext cx="3338507" cy="477672"/>
              </a:xfrm>
              <a:prstGeom prst="rect">
                <a:avLst/>
              </a:prstGeom>
              <a:noFill/>
              <a:ln w="317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16151" y="5671661"/>
              <a:ext cx="3245481" cy="402043"/>
            </a:xfrm>
            <a:prstGeom prst="rect">
              <a:avLst/>
            </a:prstGeom>
          </p:spPr>
        </p:pic>
      </p:grpSp>
      <p:sp>
        <p:nvSpPr>
          <p:cNvPr id="12" name="テキスト ボックス 11"/>
          <p:cNvSpPr txBox="1"/>
          <p:nvPr/>
        </p:nvSpPr>
        <p:spPr>
          <a:xfrm>
            <a:off x="78613" y="246029"/>
            <a:ext cx="74957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>
                <a:srgbClr val="000000"/>
              </a:buClr>
              <a:buSzPct val="25000"/>
              <a:defRPr/>
            </a:pPr>
            <a:r>
              <a:rPr lang="ja-JP" alt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ご利用の流れ</a:t>
            </a:r>
            <a:r>
              <a:rPr lang="ja-JP" alt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② </a:t>
            </a:r>
            <a:endParaRPr lang="en-US" altLang="ja-JP" sz="3300" b="1" dirty="0">
              <a:solidFill>
                <a:schemeClr val="tx1">
                  <a:lumMod val="75000"/>
                  <a:lumOff val="25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二等辺三角形 1"/>
          <p:cNvSpPr/>
          <p:nvPr/>
        </p:nvSpPr>
        <p:spPr>
          <a:xfrm rot="5400000">
            <a:off x="4649898" y="3735498"/>
            <a:ext cx="728124" cy="335280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908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199698" y="1275630"/>
            <a:ext cx="9459867" cy="338554"/>
          </a:xfrm>
          <a:prstGeom prst="rect">
            <a:avLst/>
          </a:prstGeom>
          <a:ln w="31750">
            <a:noFill/>
            <a:prstDash val="sys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③個人や世帯に関する質問に当てはまる項目をチェックし、「次へ」ボタンで回答を進めていきます。</a:t>
            </a:r>
            <a:endParaRPr lang="en-US" altLang="ja-JP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游ゴシック" panose="020B0400000000000000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66" y="2043621"/>
            <a:ext cx="4074027" cy="4146027"/>
          </a:xfrm>
          <a:prstGeom prst="rect">
            <a:avLst/>
          </a:prstGeom>
        </p:spPr>
      </p:pic>
      <p:grpSp>
        <p:nvGrpSpPr>
          <p:cNvPr id="2" name="グループ化 1"/>
          <p:cNvGrpSpPr/>
          <p:nvPr/>
        </p:nvGrpSpPr>
        <p:grpSpPr>
          <a:xfrm>
            <a:off x="5504597" y="2077352"/>
            <a:ext cx="4139613" cy="4112296"/>
            <a:chOff x="5219701" y="2077352"/>
            <a:chExt cx="3882936" cy="3792505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 rotWithShape="1">
            <a:blip r:embed="rId3"/>
            <a:srcRect r="15683"/>
            <a:stretch/>
          </p:blipFill>
          <p:spPr>
            <a:xfrm>
              <a:off x="5219701" y="2077352"/>
              <a:ext cx="3776816" cy="3438544"/>
            </a:xfrm>
            <a:prstGeom prst="rect">
              <a:avLst/>
            </a:prstGeom>
          </p:spPr>
        </p:pic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45991" y="5515896"/>
              <a:ext cx="3756646" cy="353961"/>
            </a:xfrm>
            <a:prstGeom prst="rect">
              <a:avLst/>
            </a:prstGeom>
          </p:spPr>
        </p:pic>
      </p:grpSp>
      <p:sp>
        <p:nvSpPr>
          <p:cNvPr id="7" name="テキスト ボックス 6"/>
          <p:cNvSpPr txBox="1"/>
          <p:nvPr/>
        </p:nvSpPr>
        <p:spPr>
          <a:xfrm>
            <a:off x="78613" y="246029"/>
            <a:ext cx="74957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>
                <a:srgbClr val="000000"/>
              </a:buClr>
              <a:buSzPct val="25000"/>
              <a:defRPr/>
            </a:pPr>
            <a:r>
              <a:rPr lang="ja-JP" alt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ご利用の流れ③</a:t>
            </a:r>
            <a:endParaRPr lang="en-US" altLang="ja-JP" sz="3300" b="1" dirty="0">
              <a:solidFill>
                <a:schemeClr val="tx1">
                  <a:lumMod val="75000"/>
                  <a:lumOff val="25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" name="二等辺三角形 7"/>
          <p:cNvSpPr/>
          <p:nvPr/>
        </p:nvSpPr>
        <p:spPr>
          <a:xfrm rot="5400000">
            <a:off x="4649898" y="3735498"/>
            <a:ext cx="728124" cy="335280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97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89" y="2669076"/>
            <a:ext cx="4610905" cy="2521865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201989" y="1155488"/>
            <a:ext cx="9704011" cy="584775"/>
          </a:xfrm>
          <a:prstGeom prst="rect">
            <a:avLst/>
          </a:prstGeom>
          <a:ln w="31750">
            <a:noFill/>
            <a:prstDash val="sys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ja-JP" alt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④</a:t>
            </a: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回答を進めていくと、選択内容に応じて該当する可能性のある支援施策・窓口が一覧で表示されます。</a:t>
            </a:r>
            <a:endParaRPr lang="en-US" altLang="ja-JP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游ゴシック" panose="020B0400000000000000" pitchFamily="50" charset="-128"/>
            </a:endParaRPr>
          </a:p>
          <a:p>
            <a:pPr lvl="0">
              <a:defRPr/>
            </a:pPr>
            <a:r>
              <a:rPr lang="ja-JP" alt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　</a:t>
            </a:r>
            <a:r>
              <a:rPr lang="en-US" altLang="ja-JP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※</a:t>
            </a: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選択内容によって、一覧表示される施策・窓口の数が前後します。</a:t>
            </a:r>
            <a:endParaRPr lang="en-US" altLang="ja-JP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游ゴシック" panose="020B04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r="14429"/>
          <a:stretch/>
        </p:blipFill>
        <p:spPr>
          <a:xfrm>
            <a:off x="5456066" y="1861584"/>
            <a:ext cx="4030834" cy="4501770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78613" y="246029"/>
            <a:ext cx="74957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>
                <a:srgbClr val="000000"/>
              </a:buClr>
              <a:buSzPct val="25000"/>
              <a:defRPr/>
            </a:pPr>
            <a:r>
              <a:rPr lang="ja-JP" alt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ご利用の流れ④</a:t>
            </a:r>
            <a:endParaRPr lang="en-US" altLang="ja-JP" sz="3300" b="1" dirty="0">
              <a:solidFill>
                <a:schemeClr val="tx1">
                  <a:lumMod val="75000"/>
                  <a:lumOff val="25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" name="二等辺三角形 5"/>
          <p:cNvSpPr/>
          <p:nvPr/>
        </p:nvSpPr>
        <p:spPr>
          <a:xfrm rot="5400000">
            <a:off x="4841726" y="3573775"/>
            <a:ext cx="728124" cy="335280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347650" y="4546453"/>
            <a:ext cx="4465244" cy="644487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6913550" y="3467983"/>
            <a:ext cx="1608150" cy="215017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165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/>
          <a:srcRect b="281"/>
          <a:stretch/>
        </p:blipFill>
        <p:spPr>
          <a:xfrm>
            <a:off x="5342768" y="1878172"/>
            <a:ext cx="4233032" cy="4757418"/>
          </a:xfrm>
          <a:prstGeom prst="rect">
            <a:avLst/>
          </a:prstGeom>
        </p:spPr>
      </p:pic>
      <p:grpSp>
        <p:nvGrpSpPr>
          <p:cNvPr id="6" name="グループ化 5"/>
          <p:cNvGrpSpPr/>
          <p:nvPr/>
        </p:nvGrpSpPr>
        <p:grpSpPr>
          <a:xfrm>
            <a:off x="299865" y="1842374"/>
            <a:ext cx="4291791" cy="4793216"/>
            <a:chOff x="376065" y="1264858"/>
            <a:chExt cx="4291791" cy="4793216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 rotWithShape="1">
            <a:blip r:embed="rId3"/>
            <a:srcRect r="14429"/>
            <a:stretch/>
          </p:blipFill>
          <p:spPr>
            <a:xfrm>
              <a:off x="376065" y="1264858"/>
              <a:ext cx="4291791" cy="4793216"/>
            </a:xfrm>
            <a:prstGeom prst="rect">
              <a:avLst/>
            </a:prstGeom>
          </p:spPr>
        </p:pic>
        <p:sp>
          <p:nvSpPr>
            <p:cNvPr id="5" name="正方形/長方形 4"/>
            <p:cNvSpPr/>
            <p:nvPr/>
          </p:nvSpPr>
          <p:spPr>
            <a:xfrm>
              <a:off x="2521960" y="4928483"/>
              <a:ext cx="2011940" cy="354717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" name="二等辺三角形 6"/>
          <p:cNvSpPr/>
          <p:nvPr/>
        </p:nvSpPr>
        <p:spPr>
          <a:xfrm rot="5400000">
            <a:off x="4702026" y="4089241"/>
            <a:ext cx="728124" cy="335280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8613" y="246029"/>
            <a:ext cx="74957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>
                <a:srgbClr val="000000"/>
              </a:buClr>
              <a:buSzPct val="25000"/>
              <a:defRPr/>
            </a:pPr>
            <a:r>
              <a:rPr lang="ja-JP" alt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ご利用の</a:t>
            </a:r>
            <a:r>
              <a:rPr lang="ja-JP" alt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流れ⑤</a:t>
            </a:r>
            <a:endParaRPr lang="en-US" altLang="ja-JP" sz="3300" b="1" dirty="0">
              <a:solidFill>
                <a:schemeClr val="tx1">
                  <a:lumMod val="75000"/>
                  <a:lumOff val="25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78613" y="846193"/>
            <a:ext cx="9704011" cy="338554"/>
          </a:xfrm>
          <a:prstGeom prst="rect">
            <a:avLst/>
          </a:prstGeom>
          <a:ln w="31750">
            <a:noFill/>
            <a:prstDash val="sys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⑤各項目の「解説を読む」ボタンから、支援内容の概要を参照できます。</a:t>
            </a:r>
            <a:endParaRPr lang="en-US" altLang="ja-JP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17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472" y="2318448"/>
            <a:ext cx="4551863" cy="4039038"/>
          </a:xfrm>
          <a:prstGeom prst="rect">
            <a:avLst/>
          </a:prstGeom>
        </p:spPr>
      </p:pic>
      <p:grpSp>
        <p:nvGrpSpPr>
          <p:cNvPr id="6" name="グループ化 5"/>
          <p:cNvGrpSpPr/>
          <p:nvPr/>
        </p:nvGrpSpPr>
        <p:grpSpPr>
          <a:xfrm>
            <a:off x="209688" y="1583162"/>
            <a:ext cx="4491886" cy="5142624"/>
            <a:chOff x="207114" y="1169276"/>
            <a:chExt cx="4502723" cy="5142624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114" y="1169276"/>
              <a:ext cx="4502723" cy="5142624"/>
            </a:xfrm>
            <a:prstGeom prst="rect">
              <a:avLst/>
            </a:prstGeom>
          </p:spPr>
        </p:pic>
        <p:sp>
          <p:nvSpPr>
            <p:cNvPr id="4" name="正方形/長方形 3"/>
            <p:cNvSpPr/>
            <p:nvPr/>
          </p:nvSpPr>
          <p:spPr>
            <a:xfrm>
              <a:off x="446535" y="4166483"/>
              <a:ext cx="1928365" cy="672217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正方形/長方形 4"/>
            <p:cNvSpPr/>
            <p:nvPr/>
          </p:nvSpPr>
          <p:spPr>
            <a:xfrm>
              <a:off x="2458475" y="4166483"/>
              <a:ext cx="1999225" cy="354717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" name="二等辺三角形 6"/>
          <p:cNvSpPr/>
          <p:nvPr/>
        </p:nvSpPr>
        <p:spPr>
          <a:xfrm rot="5400000">
            <a:off x="4635961" y="3986834"/>
            <a:ext cx="728124" cy="335280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8613" y="246029"/>
            <a:ext cx="74957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>
                <a:srgbClr val="000000"/>
              </a:buClr>
              <a:buSzPct val="25000"/>
              <a:defRPr/>
            </a:pPr>
            <a:r>
              <a:rPr lang="ja-JP" alt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ご利用の</a:t>
            </a:r>
            <a:r>
              <a:rPr lang="ja-JP" alt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流れ⑥</a:t>
            </a:r>
            <a:endParaRPr lang="en-US" altLang="ja-JP" sz="3300" b="1" dirty="0">
              <a:solidFill>
                <a:schemeClr val="tx1">
                  <a:lumMod val="75000"/>
                  <a:lumOff val="25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78613" y="846193"/>
            <a:ext cx="9704011" cy="584775"/>
          </a:xfrm>
          <a:prstGeom prst="rect">
            <a:avLst/>
          </a:prstGeom>
          <a:ln w="31750">
            <a:noFill/>
            <a:prstDash val="sys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⑥解説画面の下部に、神戸市内の窓口情報を掲載しています。「外部サイトに移動する」ボタンから、</a:t>
            </a:r>
            <a:endParaRPr lang="en-US" altLang="ja-JP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游ゴシック" panose="020B0400000000000000" pitchFamily="50" charset="-128"/>
            </a:endParaRPr>
          </a:p>
          <a:p>
            <a:pPr lvl="0">
              <a:defRPr/>
            </a:pPr>
            <a:r>
              <a:rPr lang="ja-JP" alt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　</a:t>
            </a: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神戸市</a:t>
            </a:r>
            <a:r>
              <a:rPr lang="en-US" altLang="ja-JP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HP</a:t>
            </a: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など詳しい説明ページに遷移します。</a:t>
            </a:r>
            <a:endParaRPr lang="en-US" altLang="ja-JP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7938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11" y="1498389"/>
            <a:ext cx="4245164" cy="5359611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486028" y="4006464"/>
            <a:ext cx="3822347" cy="1218317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503219" y="5822564"/>
            <a:ext cx="3822347" cy="684917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r="6638"/>
          <a:stretch/>
        </p:blipFill>
        <p:spPr>
          <a:xfrm>
            <a:off x="5260689" y="1294710"/>
            <a:ext cx="4445974" cy="2779652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4"/>
          <a:srcRect t="20984"/>
          <a:stretch/>
        </p:blipFill>
        <p:spPr>
          <a:xfrm>
            <a:off x="5260689" y="4074362"/>
            <a:ext cx="4445974" cy="2783638"/>
          </a:xfrm>
          <a:prstGeom prst="rect">
            <a:avLst/>
          </a:prstGeom>
        </p:spPr>
      </p:pic>
      <p:sp>
        <p:nvSpPr>
          <p:cNvPr id="7" name="二等辺三角形 6"/>
          <p:cNvSpPr/>
          <p:nvPr/>
        </p:nvSpPr>
        <p:spPr>
          <a:xfrm rot="5400000">
            <a:off x="4534770" y="3657485"/>
            <a:ext cx="728124" cy="335280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8613" y="246029"/>
            <a:ext cx="74957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>
                <a:srgbClr val="000000"/>
              </a:buClr>
              <a:buSzPct val="25000"/>
              <a:defRPr/>
            </a:pPr>
            <a:r>
              <a:rPr lang="ja-JP" alt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ご利用の</a:t>
            </a:r>
            <a:r>
              <a:rPr lang="ja-JP" alt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流れ⑦</a:t>
            </a:r>
            <a:endParaRPr lang="en-US" altLang="ja-JP" sz="3300" b="1" dirty="0">
              <a:solidFill>
                <a:schemeClr val="tx1">
                  <a:lumMod val="75000"/>
                  <a:lumOff val="25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78613" y="846193"/>
            <a:ext cx="9704011" cy="338554"/>
          </a:xfrm>
          <a:prstGeom prst="rect">
            <a:avLst/>
          </a:prstGeom>
          <a:ln w="31750">
            <a:noFill/>
            <a:prstDash val="sys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⑦「サポートまとめ」の項目について、下部に神戸市の関連情報を記載しています。</a:t>
            </a:r>
            <a:endParaRPr lang="en-US" altLang="ja-JP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0407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89" y="1707826"/>
            <a:ext cx="4863511" cy="4647993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78613" y="246029"/>
            <a:ext cx="74957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>
                <a:srgbClr val="000000"/>
              </a:buClr>
              <a:buSzPct val="25000"/>
              <a:defRPr/>
            </a:pPr>
            <a:r>
              <a:rPr lang="ja-JP" alt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内容の整理</a:t>
            </a:r>
            <a:r>
              <a:rPr lang="ja-JP" alt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①</a:t>
            </a:r>
            <a:endParaRPr lang="en-US" altLang="ja-JP" sz="3300" b="1" dirty="0">
              <a:solidFill>
                <a:schemeClr val="tx1">
                  <a:lumMod val="75000"/>
                  <a:lumOff val="25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201989" y="951592"/>
            <a:ext cx="9704011" cy="338554"/>
          </a:xfrm>
          <a:prstGeom prst="rect">
            <a:avLst/>
          </a:prstGeom>
          <a:ln w="31750">
            <a:noFill/>
            <a:prstDash val="sys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①</a:t>
            </a: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一覧</a:t>
            </a: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に表示された施策・窓口の情報</a:t>
            </a: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をご自身の状況</a:t>
            </a: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に合わせて、整理・絞り込むことができます。</a:t>
            </a:r>
            <a:endParaRPr lang="en-US" altLang="ja-JP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游ゴシック" panose="020B0400000000000000" pitchFamily="50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986" y="1813424"/>
            <a:ext cx="4530014" cy="4082409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693850" y="3670154"/>
            <a:ext cx="1281363" cy="47767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5353725" y="2566959"/>
            <a:ext cx="3885809" cy="1950449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二等辺三角形 8"/>
          <p:cNvSpPr/>
          <p:nvPr/>
        </p:nvSpPr>
        <p:spPr>
          <a:xfrm rot="5400000">
            <a:off x="4556059" y="3686988"/>
            <a:ext cx="728124" cy="335280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4267776" y="1707826"/>
            <a:ext cx="808322" cy="71226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9041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480" y="1694045"/>
            <a:ext cx="4123752" cy="5051429"/>
          </a:xfrm>
          <a:prstGeom prst="rect">
            <a:avLst/>
          </a:prstGeom>
        </p:spPr>
      </p:pic>
      <p:grpSp>
        <p:nvGrpSpPr>
          <p:cNvPr id="5" name="グループ化 4"/>
          <p:cNvGrpSpPr/>
          <p:nvPr/>
        </p:nvGrpSpPr>
        <p:grpSpPr>
          <a:xfrm>
            <a:off x="260187" y="2575528"/>
            <a:ext cx="4730915" cy="3248025"/>
            <a:chOff x="361787" y="2046141"/>
            <a:chExt cx="4730915" cy="3248025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 rotWithShape="1">
            <a:blip r:embed="rId3"/>
            <a:srcRect r="14818"/>
            <a:stretch/>
          </p:blipFill>
          <p:spPr>
            <a:xfrm>
              <a:off x="361787" y="2046141"/>
              <a:ext cx="4616614" cy="3248025"/>
            </a:xfrm>
            <a:prstGeom prst="rect">
              <a:avLst/>
            </a:prstGeom>
          </p:spPr>
        </p:pic>
        <p:sp>
          <p:nvSpPr>
            <p:cNvPr id="4" name="正方形/長方形 3"/>
            <p:cNvSpPr/>
            <p:nvPr/>
          </p:nvSpPr>
          <p:spPr>
            <a:xfrm>
              <a:off x="476088" y="4595520"/>
              <a:ext cx="4616614" cy="671512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" name="二等辺三角形 5"/>
          <p:cNvSpPr/>
          <p:nvPr/>
        </p:nvSpPr>
        <p:spPr>
          <a:xfrm rot="5400000">
            <a:off x="5015102" y="4031900"/>
            <a:ext cx="728124" cy="335280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8613" y="246029"/>
            <a:ext cx="74957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>
                <a:srgbClr val="000000"/>
              </a:buClr>
              <a:buSzPct val="25000"/>
              <a:defRPr/>
            </a:pPr>
            <a:r>
              <a:rPr lang="ja-JP" alt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</a:rPr>
              <a:t>内容</a:t>
            </a:r>
            <a:r>
              <a:rPr lang="ja-JP" altLang="en-US" sz="3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</a:rPr>
              <a:t>の</a:t>
            </a:r>
            <a:r>
              <a:rPr lang="ja-JP" alt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</a:rPr>
              <a:t>整理②</a:t>
            </a:r>
            <a:endParaRPr lang="en-US" altLang="ja-JP" sz="3300" b="1" dirty="0">
              <a:solidFill>
                <a:schemeClr val="tx1">
                  <a:lumMod val="75000"/>
                  <a:lumOff val="25000"/>
                </a:schemeClr>
              </a:solidFill>
              <a:latin typeface="游ゴシック" panose="020B0400000000000000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01989" y="951592"/>
            <a:ext cx="9704011" cy="584775"/>
          </a:xfrm>
          <a:prstGeom prst="rect">
            <a:avLst/>
          </a:prstGeom>
          <a:ln w="31750">
            <a:noFill/>
            <a:prstDash val="sys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②気になる窓口があった場合、「相談内容をまとめる」ボタンから、相談したい内容を整理することが</a:t>
            </a:r>
            <a:endParaRPr lang="en-US" altLang="ja-JP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游ゴシック" panose="020B0400000000000000" pitchFamily="50" charset="-128"/>
            </a:endParaRPr>
          </a:p>
          <a:p>
            <a:pPr lvl="0">
              <a:defRPr/>
            </a:pPr>
            <a:r>
              <a:rPr lang="ja-JP" alt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　</a:t>
            </a: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できます。</a:t>
            </a:r>
            <a:endParaRPr lang="en-US" altLang="ja-JP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345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/>
          <p:cNvGrpSpPr/>
          <p:nvPr/>
        </p:nvGrpSpPr>
        <p:grpSpPr>
          <a:xfrm>
            <a:off x="277373" y="1689936"/>
            <a:ext cx="4510527" cy="5013603"/>
            <a:chOff x="277373" y="1478181"/>
            <a:chExt cx="4624827" cy="5013603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7374" y="1478181"/>
              <a:ext cx="4624826" cy="5013603"/>
            </a:xfrm>
            <a:prstGeom prst="rect">
              <a:avLst/>
            </a:prstGeom>
          </p:spPr>
        </p:pic>
        <p:sp>
          <p:nvSpPr>
            <p:cNvPr id="4" name="正方形/長方形 3"/>
            <p:cNvSpPr/>
            <p:nvPr/>
          </p:nvSpPr>
          <p:spPr>
            <a:xfrm>
              <a:off x="277375" y="2260454"/>
              <a:ext cx="2300726" cy="622446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正方形/長方形 4"/>
            <p:cNvSpPr/>
            <p:nvPr/>
          </p:nvSpPr>
          <p:spPr>
            <a:xfrm>
              <a:off x="277373" y="5762399"/>
              <a:ext cx="4524239" cy="498701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5333999" y="1639536"/>
            <a:ext cx="4398299" cy="4944765"/>
            <a:chOff x="5073869" y="1389280"/>
            <a:chExt cx="4658430" cy="4944765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73869" y="1389280"/>
              <a:ext cx="4658430" cy="4944765"/>
            </a:xfrm>
            <a:prstGeom prst="rect">
              <a:avLst/>
            </a:prstGeom>
          </p:spPr>
        </p:pic>
        <p:sp>
          <p:nvSpPr>
            <p:cNvPr id="6" name="正方形/長方形 5"/>
            <p:cNvSpPr/>
            <p:nvPr/>
          </p:nvSpPr>
          <p:spPr>
            <a:xfrm>
              <a:off x="5073869" y="5762399"/>
              <a:ext cx="4658430" cy="498701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7352284" y="2285854"/>
              <a:ext cx="2300726" cy="622446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0" name="テキスト ボックス 9"/>
          <p:cNvSpPr txBox="1"/>
          <p:nvPr/>
        </p:nvSpPr>
        <p:spPr>
          <a:xfrm>
            <a:off x="78613" y="246029"/>
            <a:ext cx="74957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>
                <a:srgbClr val="000000"/>
              </a:buClr>
              <a:buSzPct val="25000"/>
              <a:defRPr/>
            </a:pPr>
            <a:r>
              <a:rPr lang="ja-JP" altLang="en-US" sz="3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</a:rPr>
              <a:t>内容の</a:t>
            </a:r>
            <a:r>
              <a:rPr lang="ja-JP" alt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</a:rPr>
              <a:t>整理③</a:t>
            </a:r>
            <a:endParaRPr lang="en-US" altLang="ja-JP" sz="3300" b="1" dirty="0">
              <a:solidFill>
                <a:schemeClr val="tx1">
                  <a:lumMod val="75000"/>
                  <a:lumOff val="25000"/>
                </a:schemeClr>
              </a:solidFill>
              <a:latin typeface="游ゴシック" panose="020B0400000000000000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01989" y="925277"/>
            <a:ext cx="9704011" cy="584775"/>
          </a:xfrm>
          <a:prstGeom prst="rect">
            <a:avLst/>
          </a:prstGeom>
          <a:ln w="31750">
            <a:noFill/>
            <a:prstDash val="sys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③お悩みハンドブックで回答した内容や案内された窓口の情報を、テキストまたは</a:t>
            </a:r>
            <a:r>
              <a:rPr lang="en-US" altLang="ja-JP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PDF</a:t>
            </a: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データにより</a:t>
            </a:r>
            <a:endParaRPr lang="en-US" altLang="ja-JP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游ゴシック" panose="020B0400000000000000" pitchFamily="50" charset="-128"/>
            </a:endParaRPr>
          </a:p>
          <a:p>
            <a:pPr lvl="0">
              <a:defRPr/>
            </a:pPr>
            <a:r>
              <a:rPr lang="ja-JP" alt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　</a:t>
            </a:r>
            <a:r>
              <a:rPr lang="ja-JP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</a:rPr>
              <a:t>出力が可能です。気になる窓口がある場合は、メール等で送付するか窓口で直接データ表示ください。</a:t>
            </a:r>
            <a:endParaRPr lang="en-US" altLang="ja-JP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2960605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10397</TotalTime>
  <Words>466</Words>
  <Application>Microsoft Office PowerPoint</Application>
  <PresentationFormat>A4 210 x 297 mm</PresentationFormat>
  <Paragraphs>45</Paragraphs>
  <Slides>12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9" baseType="lpstr">
      <vt:lpstr>メイリオ</vt:lpstr>
      <vt:lpstr>游ゴシック</vt:lpstr>
      <vt:lpstr>游ゴシック Light</vt:lpstr>
      <vt:lpstr>Arial</vt:lpstr>
      <vt:lpstr>Calibri</vt:lpstr>
      <vt:lpstr>Calibri Light</vt:lpstr>
      <vt:lpstr>2_Office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長尾 里津子</dc:creator>
  <cp:lastModifiedBy>佐々木 雄亮</cp:lastModifiedBy>
  <cp:revision>1005</cp:revision>
  <cp:lastPrinted>2023-07-27T05:59:27Z</cp:lastPrinted>
  <dcterms:modified xsi:type="dcterms:W3CDTF">2024-10-17T02:19:38Z</dcterms:modified>
</cp:coreProperties>
</file>